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-1384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441563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Shape 4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Microservices are not just for REST services and Web apps.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They can also be used as components in batch processing and stream processing pipelines.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Spring Cloud Task enables Batch-Integration Microservices by providing Spring developers with a Task abstraction. 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Tasks are simple processes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They start, do some some work by connecting to databases or file storage, and then they finish. 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Tasks can be composed by chaining them together in series, or running them in parallel.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Spring Cloud Stream enables Messaging Microservices by providing Spring developers with Stream abstractions.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Stream processing apps "bind" to topics on a message bus like RabbitMQ or Kafka, 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They publish or subscribe to events flowing through that topic. 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pub/sub contract is useful because it decouples message consumers from producers. 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stage in the pipeline can be independently scaled.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Besides serving as a model for data integration, Streaming Microservices form the basis for building Next-Gen Real-time Streaming Applications. 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No matter where your business is today in its transformation to digital, </a:t>
            </a: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Spring Cloud Data Flow offers developers a place to start working with data.</a:t>
            </a: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From replacing how you move data between existing systems, </a:t>
            </a: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to setting up scalable endpoints for ingesting new data streams, </a:t>
            </a: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to operationalizing machine learning models for real time decisions.</a:t>
            </a: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The common underlying Spring Boot microservices architecture </a:t>
            </a: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means that learning can be shared and developers can iterate quickly.</a:t>
            </a: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2" name="Shape 4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 – Title">
  <p:cSld name="Divider">
    <p:bg>
      <p:bgPr>
        <a:solidFill>
          <a:schemeClr val="lt2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7" descr="IMG_0276.jpg"/>
          <p:cNvPicPr preferRelativeResize="0"/>
          <p:nvPr/>
        </p:nvPicPr>
        <p:blipFill rotWithShape="1">
          <a:blip r:embed="rId2">
            <a:alphaModFix/>
          </a:blip>
          <a:srcRect l="-1871" t="8284" r="9671" b="8284"/>
          <a:stretch/>
        </p:blipFill>
        <p:spPr>
          <a:xfrm>
            <a:off x="614426" y="0"/>
            <a:ext cx="85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Shape 9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" name="Shape 11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2018 Pivotal Software, Inc. All rights Reserved. Version 1.0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2" name="Shape 12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13" name="Shape 13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Shape 21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">
  <p:cSld name="CUSTOM_8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Shape 119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" name="Shape 120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21" name="Shape 121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0" name="Shape 130"/>
          <p:cNvCxnSpPr/>
          <p:nvPr/>
        </p:nvCxnSpPr>
        <p:spPr>
          <a:xfrm rot="10800000">
            <a:off x="4572000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2"/>
          </p:nvPr>
        </p:nvSpPr>
        <p:spPr>
          <a:xfrm>
            <a:off x="4750000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 w/ Image">
  <p:cSld name="CUSTOM_8_2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35" name="Shape 135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" name="Shape 13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37" name="Shape 13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– Columns">
  <p:cSld name="CUSTOM_8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Shape 148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49" name="Shape 149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8" name="Shape 158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" name="Shape 159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Shape 160"/>
          <p:cNvCxnSpPr/>
          <p:nvPr/>
        </p:nvCxnSpPr>
        <p:spPr>
          <a:xfrm rot="10800000">
            <a:off x="30678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" name="Shape 161"/>
          <p:cNvCxnSpPr/>
          <p:nvPr/>
        </p:nvCxnSpPr>
        <p:spPr>
          <a:xfrm>
            <a:off x="30678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" name="Shape 162"/>
          <p:cNvSpPr txBox="1"/>
          <p:nvPr/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body" idx="2"/>
          </p:nvPr>
        </p:nvSpPr>
        <p:spPr>
          <a:xfrm>
            <a:off x="3207300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body" idx="3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Blank">
  <p:cSld name="16_Blank">
    <p:bg>
      <p:bgPr>
        <a:solidFill>
          <a:schemeClr val="lt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114300" y="112014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 – Title">
  <p:cSld name="Divider">
    <p:bg>
      <p:bgPr>
        <a:solidFill>
          <a:schemeClr val="lt2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 descr="SiliconValley-01.jpg"/>
          <p:cNvPicPr preferRelativeResize="0"/>
          <p:nvPr/>
        </p:nvPicPr>
        <p:blipFill rotWithShape="1">
          <a:blip r:embed="rId2">
            <a:alphaModFix/>
          </a:blip>
          <a:srcRect t="1976" r="25810" b="3125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2" name="Shape 172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Shape 174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2018 Pivotal Software, Inc. All rights Reserved. Version 1.0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75" name="Shape 175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176" name="Shape 176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" name="Shape 184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– Divider">
  <p:cSld name="Divider_1">
    <p:bg>
      <p:bgPr>
        <a:solidFill>
          <a:schemeClr val="lt2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sz="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grpSp>
        <p:nvGrpSpPr>
          <p:cNvPr id="187" name="Shape 18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88" name="Shape 188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96" name="Shape 196"/>
          <p:cNvCxnSpPr/>
          <p:nvPr/>
        </p:nvCxnSpPr>
        <p:spPr>
          <a:xfrm rot="10800000">
            <a:off x="4309650" y="2255484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" name="Shape 197"/>
          <p:cNvSpPr txBox="1">
            <a:spLocks noGrp="1"/>
          </p:cNvSpPr>
          <p:nvPr>
            <p:ph type="subTitle" idx="1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– Blank">
  <p:cSld name="Blank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– Standard">
  <p:cSld name="Title Slide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1" name="Shape 201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02" name="Shape 202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– Diagram Box">
  <p:cSld name="Title Slide_4">
    <p:bg>
      <p:bgPr>
        <a:solidFill>
          <a:srgbClr val="F3F3F3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3" name="Shape 21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14" name="Shape 214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" name="Shape 222"/>
          <p:cNvSpPr/>
          <p:nvPr/>
        </p:nvSpPr>
        <p:spPr>
          <a:xfrm>
            <a:off x="285750" y="907200"/>
            <a:ext cx="8569800" cy="37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3" name="Shape 223"/>
          <p:cNvCxnSpPr/>
          <p:nvPr/>
        </p:nvCxnSpPr>
        <p:spPr>
          <a:xfrm>
            <a:off x="8855561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" name="Shape 224"/>
          <p:cNvCxnSpPr/>
          <p:nvPr/>
        </p:nvCxnSpPr>
        <p:spPr>
          <a:xfrm>
            <a:off x="28753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5" name="Shape 225"/>
          <p:cNvCxnSpPr/>
          <p:nvPr/>
        </p:nvCxnSpPr>
        <p:spPr>
          <a:xfrm rot="10800000">
            <a:off x="-228600" y="923925"/>
            <a:ext cx="114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Shape 226"/>
          <p:cNvCxnSpPr/>
          <p:nvPr/>
        </p:nvCxnSpPr>
        <p:spPr>
          <a:xfrm rot="10800000">
            <a:off x="-228600" y="4669500"/>
            <a:ext cx="114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 – Design Grid">
  <p:cSld name="Title Slide_3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Shape 2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0" name="Shape 230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31" name="Shape 231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– Divider">
  <p:cSld name="Divider_1">
    <p:bg>
      <p:bgPr>
        <a:solidFill>
          <a:schemeClr val="lt2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sz="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grpSp>
        <p:nvGrpSpPr>
          <p:cNvPr id="24" name="Shape 2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5" name="Shape 2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" name="Shape 33"/>
          <p:cNvCxnSpPr/>
          <p:nvPr/>
        </p:nvCxnSpPr>
        <p:spPr>
          <a:xfrm rot="10800000">
            <a:off x="4309650" y="2255484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Shape 34"/>
          <p:cNvSpPr txBox="1">
            <a:spLocks noGrp="1"/>
          </p:cNvSpPr>
          <p:nvPr>
            <p:ph type="subTitle" idx="1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 – Night Mode">
  <p:cSld name="Title Slide_2">
    <p:bg>
      <p:bgPr>
        <a:solidFill>
          <a:schemeClr val="dk1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1" name="Shape 241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42" name="Shape 242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– Sidebar">
  <p:cSld name="CUSTOM_5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1" name="Shape 251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3" name="Shape 25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54" name="Shape 254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62" name="Shape 262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64" name="Shape 264"/>
          <p:cNvSpPr txBox="1">
            <a:spLocks noGrp="1"/>
          </p:cNvSpPr>
          <p:nvPr>
            <p:ph type="body" idx="2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">
  <p:cSld name="CUSTOM_8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6" name="Shape 266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7" name="Shape 26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68" name="Shape 268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7" name="Shape 277"/>
          <p:cNvCxnSpPr/>
          <p:nvPr/>
        </p:nvCxnSpPr>
        <p:spPr>
          <a:xfrm rot="10800000">
            <a:off x="4572000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79" name="Shape 279"/>
          <p:cNvSpPr txBox="1">
            <a:spLocks noGrp="1"/>
          </p:cNvSpPr>
          <p:nvPr>
            <p:ph type="body" idx="2"/>
          </p:nvPr>
        </p:nvSpPr>
        <p:spPr>
          <a:xfrm>
            <a:off x="4750000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 w/ Image">
  <p:cSld name="CUSTOM_8_2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82" name="Shape 282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3" name="Shape 28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84" name="Shape 284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– Columns">
  <p:cSld name="CUSTOM_8_1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Shape 295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96" name="Shape 296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05" name="Shape 305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6" name="Shape 306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Shape 307"/>
          <p:cNvCxnSpPr/>
          <p:nvPr/>
        </p:nvCxnSpPr>
        <p:spPr>
          <a:xfrm rot="10800000">
            <a:off x="30678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8" name="Shape 308"/>
          <p:cNvCxnSpPr/>
          <p:nvPr/>
        </p:nvCxnSpPr>
        <p:spPr>
          <a:xfrm>
            <a:off x="30678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9" name="Shape 309"/>
          <p:cNvSpPr txBox="1"/>
          <p:nvPr/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11" name="Shape 311"/>
          <p:cNvSpPr txBox="1">
            <a:spLocks noGrp="1"/>
          </p:cNvSpPr>
          <p:nvPr>
            <p:ph type="body" idx="2"/>
          </p:nvPr>
        </p:nvSpPr>
        <p:spPr>
          <a:xfrm>
            <a:off x="3207300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12" name="Shape 312"/>
          <p:cNvSpPr txBox="1">
            <a:spLocks noGrp="1"/>
          </p:cNvSpPr>
          <p:nvPr>
            <p:ph type="body" idx="3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– Intro">
  <p:cSld name="Intro_1_1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/>
        </p:nvSpPr>
        <p:spPr>
          <a:xfrm>
            <a:off x="0" y="0"/>
            <a:ext cx="3066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Shape 315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9pPr>
          </a:lstStyle>
          <a:p>
            <a:endParaRPr/>
          </a:p>
        </p:txBody>
      </p:sp>
      <p:cxnSp>
        <p:nvCxnSpPr>
          <p:cNvPr id="316" name="Shape 316"/>
          <p:cNvCxnSpPr/>
          <p:nvPr/>
        </p:nvCxnSpPr>
        <p:spPr>
          <a:xfrm>
            <a:off x="3066005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17" name="Shape 31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18" name="Shape 318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6" name="Shape 326"/>
          <p:cNvCxnSpPr/>
          <p:nvPr/>
        </p:nvCxnSpPr>
        <p:spPr>
          <a:xfrm rot="10800000">
            <a:off x="295728" y="2131916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7" name="Shape 327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8" name="Shape 328"/>
          <p:cNvSpPr txBox="1">
            <a:spLocks noGrp="1"/>
          </p:cNvSpPr>
          <p:nvPr>
            <p:ph type="body" idx="2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– Intro">
  <p:cSld name="Intro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0" y="0"/>
            <a:ext cx="3066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9pPr>
          </a:lstStyle>
          <a:p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3066005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9" name="Shape 39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40" name="Shape 40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8" name="Shape 48"/>
          <p:cNvCxnSpPr/>
          <p:nvPr/>
        </p:nvCxnSpPr>
        <p:spPr>
          <a:xfrm rot="10800000">
            <a:off x="295728" y="2131916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– 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– Standard">
  <p:cSld name="Title Slid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4" name="Shape 5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55" name="Shape 5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– Diagram Box">
  <p:cSld name="Title Slide_4">
    <p:bg>
      <p:bgPr>
        <a:solidFill>
          <a:srgbClr val="F3F3F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66" name="Shape 6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67" name="Shape 6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Shape 75"/>
          <p:cNvSpPr/>
          <p:nvPr/>
        </p:nvSpPr>
        <p:spPr>
          <a:xfrm>
            <a:off x="285750" y="907200"/>
            <a:ext cx="8569800" cy="37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6" name="Shape 76"/>
          <p:cNvCxnSpPr/>
          <p:nvPr/>
        </p:nvCxnSpPr>
        <p:spPr>
          <a:xfrm>
            <a:off x="8855561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Shape 77"/>
          <p:cNvCxnSpPr/>
          <p:nvPr/>
        </p:nvCxnSpPr>
        <p:spPr>
          <a:xfrm>
            <a:off x="28753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" name="Shape 78"/>
          <p:cNvCxnSpPr/>
          <p:nvPr/>
        </p:nvCxnSpPr>
        <p:spPr>
          <a:xfrm rot="10800000">
            <a:off x="-228600" y="923925"/>
            <a:ext cx="114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" name="Shape 79"/>
          <p:cNvCxnSpPr/>
          <p:nvPr/>
        </p:nvCxnSpPr>
        <p:spPr>
          <a:xfrm rot="10800000">
            <a:off x="-228600" y="4669500"/>
            <a:ext cx="114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 – Design Grid">
  <p:cSld name="Title Slide_3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Shape 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83" name="Shape 8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84" name="Shape 84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 – Night Mode">
  <p:cSld name="Title Slide_2">
    <p:bg>
      <p:bgPr>
        <a:solidFill>
          <a:schemeClr val="dk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94" name="Shape 9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95" name="Shape 9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– Sidebar">
  <p:cSld name="CUSTOM_5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Shape 104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06" name="Shape 10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07" name="Shape 10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" name="Shape 115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2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cloud.spring.io/spring-cloud-dataflow" TargetMode="External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s.spring.io/spring-boot/" TargetMode="External"/><Relationship Id="rId4" Type="http://schemas.openxmlformats.org/officeDocument/2006/relationships/hyperlink" Target="http://cloud.spring.io/spring-cloud-stream/" TargetMode="External"/><Relationship Id="rId5" Type="http://schemas.openxmlformats.org/officeDocument/2006/relationships/hyperlink" Target="http://cloud.spring.io/spring-cloud-task/" TargetMode="External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hyperlink" Target="http://cloud.spring.io/spring-cloud-stream-app-starters/" TargetMode="External"/><Relationship Id="rId6" Type="http://schemas.openxmlformats.org/officeDocument/2006/relationships/hyperlink" Target="https://start-scs.cfapps.io/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>
            <a:spLocks noGrp="1"/>
          </p:cNvSpPr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dirty="0"/>
              <a:t>Spring Cloud Data Flow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i="1" dirty="0"/>
              <a:t>An Overview</a:t>
            </a:r>
            <a:endParaRPr sz="3000" i="1" dirty="0"/>
          </a:p>
        </p:txBody>
      </p:sp>
      <p:sp>
        <p:nvSpPr>
          <p:cNvPr id="334" name="Shape 334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June </a:t>
            </a:r>
            <a:r>
              <a:rPr lang="en-US" dirty="0" smtClean="0"/>
              <a:t>2018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/>
        </p:nvSpPr>
        <p:spPr>
          <a:xfrm>
            <a:off x="115350" y="224625"/>
            <a:ext cx="8913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hlink"/>
                </a:solidFill>
                <a:uFill>
                  <a:noFill/>
                </a:uFill>
                <a:latin typeface="Proxima Nova Semibold"/>
                <a:ea typeface="Proxima Nova Semibold"/>
                <a:cs typeface="Proxima Nova Semibold"/>
                <a:sym typeface="Proxima Nova Semibold"/>
                <a:hlinkClick r:id="rId3"/>
              </a:rPr>
              <a:t>https://cloud.spring.io/spring-cloud-dataflow</a:t>
            </a:r>
            <a:endParaRPr sz="2400" b="1" i="0" u="none" strike="noStrike" cap="none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434" name="Shape 434"/>
          <p:cNvPicPr preferRelativeResize="0"/>
          <p:nvPr/>
        </p:nvPicPr>
        <p:blipFill rotWithShape="1">
          <a:blip r:embed="rId4">
            <a:alphaModFix/>
          </a:blip>
          <a:srcRect t="4716"/>
          <a:stretch/>
        </p:blipFill>
        <p:spPr>
          <a:xfrm>
            <a:off x="1394300" y="758994"/>
            <a:ext cx="6355400" cy="4243976"/>
          </a:xfrm>
          <a:prstGeom prst="rect">
            <a:avLst/>
          </a:prstGeom>
          <a:noFill/>
          <a:ln>
            <a:noFill/>
          </a:ln>
          <a:effectLst>
            <a:outerShdw blurRad="57150" dist="66675" dir="27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Shape 439" descr="SiliconValley-01.jpg"/>
          <p:cNvPicPr preferRelativeResize="0"/>
          <p:nvPr/>
        </p:nvPicPr>
        <p:blipFill rotWithShape="1">
          <a:blip r:embed="rId3">
            <a:alphaModFix/>
          </a:blip>
          <a:srcRect t="1976" r="25810" b="3125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Shape 440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Shape 441"/>
          <p:cNvSpPr txBox="1"/>
          <p:nvPr/>
        </p:nvSpPr>
        <p:spPr>
          <a:xfrm>
            <a:off x="668800" y="2538500"/>
            <a:ext cx="7796700" cy="15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  <a:t>Transforming How The World Builds Software</a:t>
            </a:r>
            <a:endParaRPr sz="2500">
              <a:solidFill>
                <a:srgbClr val="00253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42" name="Shape 442"/>
          <p:cNvCxnSpPr/>
          <p:nvPr/>
        </p:nvCxnSpPr>
        <p:spPr>
          <a:xfrm>
            <a:off x="4202557" y="2323836"/>
            <a:ext cx="7389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43" name="Shape 443"/>
          <p:cNvGrpSpPr/>
          <p:nvPr/>
        </p:nvGrpSpPr>
        <p:grpSpPr>
          <a:xfrm>
            <a:off x="3681215" y="1516127"/>
            <a:ext cx="1866239" cy="437131"/>
            <a:chOff x="1841475" y="2392725"/>
            <a:chExt cx="3928925" cy="920275"/>
          </a:xfrm>
        </p:grpSpPr>
        <p:sp>
          <p:nvSpPr>
            <p:cNvPr id="444" name="Shape 444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Shape 452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Shape 339"/>
          <p:cNvPicPr preferRelativeResize="0"/>
          <p:nvPr/>
        </p:nvPicPr>
        <p:blipFill rotWithShape="1">
          <a:blip r:embed="rId3">
            <a:alphaModFix amt="19000"/>
          </a:blip>
          <a:srcRect/>
          <a:stretch/>
        </p:blipFill>
        <p:spPr>
          <a:xfrm>
            <a:off x="6156904" y="522854"/>
            <a:ext cx="2971925" cy="425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Spring Cloud Data Flow</a:t>
            </a:r>
            <a:endParaRPr/>
          </a:p>
        </p:txBody>
      </p:sp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DevOps, Data and Software trends</a:t>
            </a:r>
            <a:endParaRPr sz="2300"/>
          </a:p>
          <a:p>
            <a:pPr marL="457200" lvl="0" indent="-3746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Task &amp; Message Microservices</a:t>
            </a:r>
            <a:endParaRPr sz="2300"/>
          </a:p>
          <a:p>
            <a:pPr marL="457200" lvl="0" indent="-3746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What is Spring Cloud Data Flow?</a:t>
            </a:r>
            <a:endParaRPr sz="2300"/>
          </a:p>
          <a:p>
            <a:pPr marL="457200" lvl="0" indent="-3746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What is SCDF for?</a:t>
            </a:r>
            <a:endParaRPr sz="2300"/>
          </a:p>
          <a:p>
            <a:pPr marL="457200" lvl="0" indent="-3746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Replatforming and Modernization</a:t>
            </a:r>
            <a:endParaRPr sz="2300"/>
          </a:p>
          <a:p>
            <a:pPr marL="457200" lvl="0" indent="-3746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Why SCDF on PCF?</a:t>
            </a:r>
            <a:endParaRPr sz="2300"/>
          </a:p>
          <a:p>
            <a:pPr marL="457200" lvl="0" indent="-3746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Customers</a:t>
            </a:r>
            <a:endParaRPr sz="2300"/>
          </a:p>
          <a:p>
            <a:pPr marL="457200" lvl="0" indent="-3746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Where to find out more?</a:t>
            </a:r>
            <a:endParaRPr sz="2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Shape 3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48273" y="996875"/>
            <a:ext cx="3447476" cy="353662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7" name="Shape 347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Trends</a:t>
            </a:r>
            <a:endParaRPr/>
          </a:p>
        </p:txBody>
      </p:sp>
      <p:sp>
        <p:nvSpPr>
          <p:cNvPr id="348" name="Shape 348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Enterprises are adopting </a:t>
            </a:r>
            <a:r>
              <a:rPr lang="en-US" sz="1700" b="1">
                <a:solidFill>
                  <a:schemeClr val="lt2"/>
                </a:solidFill>
              </a:rPr>
              <a:t>DevOps</a:t>
            </a:r>
            <a:r>
              <a:rPr lang="en-US" sz="1700"/>
              <a:t> practices in their transition into software and data-driven businesses.</a:t>
            </a:r>
            <a:endParaRPr sz="1700"/>
          </a:p>
          <a:p>
            <a: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b="1">
                <a:solidFill>
                  <a:schemeClr val="lt2"/>
                </a:solidFill>
              </a:rPr>
              <a:t>ETL</a:t>
            </a:r>
            <a:r>
              <a:rPr lang="en-US" sz="1700"/>
              <a:t> integration with existing systems, and </a:t>
            </a:r>
            <a:r>
              <a:rPr lang="en-US" sz="1700" b="1">
                <a:solidFill>
                  <a:schemeClr val="lt2"/>
                </a:solidFill>
              </a:rPr>
              <a:t>modernization</a:t>
            </a:r>
            <a:r>
              <a:rPr lang="en-US" sz="1700"/>
              <a:t> efforts are still very important.</a:t>
            </a:r>
            <a:endParaRPr sz="1700"/>
          </a:p>
          <a:p>
            <a: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b="1">
                <a:solidFill>
                  <a:schemeClr val="lt2"/>
                </a:solidFill>
              </a:rPr>
              <a:t>Continuous Event</a:t>
            </a:r>
            <a:r>
              <a:rPr lang="en-US" sz="1700"/>
              <a:t> processing is becoming mainstream.</a:t>
            </a:r>
            <a:endParaRPr sz="1700"/>
          </a:p>
          <a:p>
            <a: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Organizations are finding new ways to integrate </a:t>
            </a:r>
            <a:r>
              <a:rPr lang="en-US" sz="1700" b="1">
                <a:solidFill>
                  <a:schemeClr val="lt2"/>
                </a:solidFill>
              </a:rPr>
              <a:t>IoT data flows and Machine Learning</a:t>
            </a:r>
            <a:r>
              <a:rPr lang="en-US" sz="1700"/>
              <a:t>. </a:t>
            </a:r>
            <a:endParaRPr sz="1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>
            <a:spLocks noGrp="1"/>
          </p:cNvSpPr>
          <p:nvPr>
            <p:ph type="body" idx="2"/>
          </p:nvPr>
        </p:nvSpPr>
        <p:spPr>
          <a:xfrm>
            <a:off x="4750000" y="900400"/>
            <a:ext cx="4112100" cy="3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sz="1800" b="1"/>
              <a:t>Spring Cloud Stream</a:t>
            </a:r>
            <a:endParaRPr sz="1800" b="1"/>
          </a:p>
          <a:p>
            <a:pPr marL="0" lv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sz="1600"/>
              <a:t>Message based Microservices</a:t>
            </a:r>
            <a:endParaRPr sz="160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sz="1600"/>
              <a:t>Loose coupling via pub/sub topics</a:t>
            </a:r>
            <a:endParaRPr sz="160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sz="1600"/>
              <a:t>Pluggable message bus Kafka or RabbitMQ</a:t>
            </a:r>
            <a:endParaRPr sz="160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endParaRPr sz="160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For </a:t>
            </a:r>
            <a:r>
              <a:rPr lang="en-US" sz="1600" b="1">
                <a:solidFill>
                  <a:schemeClr val="lt2"/>
                </a:solidFill>
              </a:rPr>
              <a:t>integration</a:t>
            </a:r>
            <a:r>
              <a:rPr lang="en-US" sz="1600"/>
              <a:t> and </a:t>
            </a:r>
            <a:r>
              <a:rPr lang="en-US" sz="1600" b="1">
                <a:solidFill>
                  <a:schemeClr val="lt2"/>
                </a:solidFill>
              </a:rPr>
              <a:t>stream processing</a:t>
            </a:r>
            <a:r>
              <a:rPr lang="en-US" sz="1600"/>
              <a:t> </a:t>
            </a:r>
            <a:endParaRPr sz="1600"/>
          </a:p>
        </p:txBody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sz="1800" b="1"/>
              <a:t>Spring Cloud Task</a:t>
            </a:r>
            <a:endParaRPr sz="1800" b="1"/>
          </a:p>
          <a:p>
            <a:pPr marL="0" lv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sz="1600"/>
              <a:t>Tasks are finite Boot Microservices</a:t>
            </a:r>
            <a:endParaRPr sz="160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sz="1600"/>
              <a:t>They connect to data/storage</a:t>
            </a:r>
            <a:endParaRPr sz="160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sz="1600"/>
              <a:t>System tracks invocations, exit-status</a:t>
            </a:r>
            <a:endParaRPr sz="160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endParaRPr sz="160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sz="1600"/>
              <a:t>Useful for </a:t>
            </a:r>
            <a:r>
              <a:rPr lang="en-US" sz="1600" b="1">
                <a:solidFill>
                  <a:schemeClr val="lt2"/>
                </a:solidFill>
              </a:rPr>
              <a:t>ETL</a:t>
            </a:r>
            <a:r>
              <a:rPr lang="en-US" sz="1600"/>
              <a:t> e.g. between DBMS</a:t>
            </a:r>
            <a:endParaRPr sz="160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and analytics clusters like Hadoop</a:t>
            </a:r>
            <a:endParaRPr sz="1600"/>
          </a:p>
        </p:txBody>
      </p:sp>
      <p:pic>
        <p:nvPicPr>
          <p:cNvPr id="355" name="Shape 3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600" y="3400168"/>
            <a:ext cx="3217475" cy="83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9525" y="3078900"/>
            <a:ext cx="3396911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Shape 357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Microservices are not just for REST &amp; Web apps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308000" cy="3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Spring Cloud Data Flow is a Microservices toolkit for building </a:t>
            </a:r>
            <a:r>
              <a:rPr lang="en-US" sz="1700" b="1"/>
              <a:t>data integration</a:t>
            </a:r>
            <a:r>
              <a:rPr lang="en-US" sz="1700"/>
              <a:t> and </a:t>
            </a:r>
            <a:r>
              <a:rPr lang="en-US" sz="1700" b="1"/>
              <a:t>real-time data processing pipelines</a:t>
            </a:r>
            <a:r>
              <a:rPr lang="en-US" sz="1700"/>
              <a:t>.</a:t>
            </a:r>
            <a:endParaRPr sz="1700"/>
          </a:p>
          <a:p>
            <a:pPr marL="0" lvl="0" indent="0"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endParaRPr sz="600"/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700"/>
              <a:t>Pipelines consist of </a:t>
            </a:r>
            <a:r>
              <a:rPr lang="en-US" sz="1700" u="sng">
                <a:solidFill>
                  <a:schemeClr val="hlink"/>
                </a:solidFill>
                <a:hlinkClick r:id="rId3"/>
              </a:rPr>
              <a:t>Spring Boot</a:t>
            </a:r>
            <a:r>
              <a:rPr lang="en-US" sz="1700"/>
              <a:t> apps, using </a:t>
            </a:r>
            <a:r>
              <a:rPr lang="en-US" sz="1700" u="sng">
                <a:solidFill>
                  <a:schemeClr val="hlink"/>
                </a:solidFill>
                <a:hlinkClick r:id="rId4"/>
              </a:rPr>
              <a:t>Spring Cloud Stream</a:t>
            </a:r>
            <a:r>
              <a:rPr lang="en-US" sz="1700"/>
              <a:t> for events or </a:t>
            </a:r>
            <a:r>
              <a:rPr lang="en-US" sz="1700" u="sng">
                <a:solidFill>
                  <a:schemeClr val="hlink"/>
                </a:solidFill>
                <a:hlinkClick r:id="rId5"/>
              </a:rPr>
              <a:t>Spring Cloud Task</a:t>
            </a:r>
            <a:r>
              <a:rPr lang="en-US" sz="1700"/>
              <a:t> for batch processes. </a:t>
            </a:r>
            <a:endParaRPr sz="1700"/>
          </a:p>
          <a:p>
            <a:pPr marL="0" lvl="0" indent="0"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endParaRPr sz="600"/>
          </a:p>
          <a:p>
            <a:pPr marL="0" lv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1700"/>
              <a:t>The Data Flow server provides interfaces to compose and deploy pipelines onto platforms like Cloud Foundry.</a:t>
            </a:r>
            <a:endParaRPr sz="1700"/>
          </a:p>
        </p:txBody>
      </p:sp>
      <p:pic>
        <p:nvPicPr>
          <p:cNvPr id="363" name="Shape 363" descr="Screen Shot 2017-06-05 at 12.53.35 PM.png"/>
          <p:cNvPicPr preferRelativeResize="0"/>
          <p:nvPr/>
        </p:nvPicPr>
        <p:blipFill rotWithShape="1">
          <a:blip r:embed="rId6">
            <a:alphaModFix/>
          </a:blip>
          <a:srcRect l="-930" r="928" b="20634"/>
          <a:stretch/>
        </p:blipFill>
        <p:spPr>
          <a:xfrm>
            <a:off x="5484720" y="2441571"/>
            <a:ext cx="2847244" cy="1803123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64" name="Shape 364"/>
          <p:cNvPicPr preferRelativeResize="0"/>
          <p:nvPr/>
        </p:nvPicPr>
        <p:blipFill rotWithShape="1">
          <a:blip r:embed="rId7">
            <a:alphaModFix/>
          </a:blip>
          <a:srcRect b="1602"/>
          <a:stretch/>
        </p:blipFill>
        <p:spPr>
          <a:xfrm>
            <a:off x="6051142" y="2867220"/>
            <a:ext cx="2542395" cy="1774205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65" name="Shape 365"/>
          <p:cNvGrpSpPr/>
          <p:nvPr/>
        </p:nvGrpSpPr>
        <p:grpSpPr>
          <a:xfrm>
            <a:off x="6318696" y="2091711"/>
            <a:ext cx="1308754" cy="430760"/>
            <a:chOff x="6658498" y="2206863"/>
            <a:chExt cx="1112035" cy="366013"/>
          </a:xfrm>
        </p:grpSpPr>
        <p:cxnSp>
          <p:nvCxnSpPr>
            <p:cNvPr id="366" name="Shape 366"/>
            <p:cNvCxnSpPr/>
            <p:nvPr/>
          </p:nvCxnSpPr>
          <p:spPr>
            <a:xfrm rot="10800000">
              <a:off x="6658498" y="2206863"/>
              <a:ext cx="0" cy="3660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67" name="Shape 367"/>
            <p:cNvCxnSpPr/>
            <p:nvPr/>
          </p:nvCxnSpPr>
          <p:spPr>
            <a:xfrm rot="10800000">
              <a:off x="7770533" y="2206876"/>
              <a:ext cx="0" cy="3660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68" name="Shape 368"/>
            <p:cNvCxnSpPr/>
            <p:nvPr/>
          </p:nvCxnSpPr>
          <p:spPr>
            <a:xfrm rot="10800000">
              <a:off x="7214516" y="2206863"/>
              <a:ext cx="0" cy="3660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pic>
        <p:nvPicPr>
          <p:cNvPr id="369" name="Shape 36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262500" y="498375"/>
            <a:ext cx="3399050" cy="160369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Shape 370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Spring Cloud Data Flow?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Shape 375"/>
          <p:cNvPicPr preferRelativeResize="0"/>
          <p:nvPr/>
        </p:nvPicPr>
        <p:blipFill rotWithShape="1">
          <a:blip r:embed="rId3">
            <a:alphaModFix/>
          </a:blip>
          <a:srcRect b="35691"/>
          <a:stretch/>
        </p:blipFill>
        <p:spPr>
          <a:xfrm>
            <a:off x="672450" y="1536500"/>
            <a:ext cx="5549680" cy="2974951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76" name="Shape 376"/>
          <p:cNvPicPr preferRelativeResize="0"/>
          <p:nvPr/>
        </p:nvPicPr>
        <p:blipFill rotWithShape="1">
          <a:blip r:embed="rId4">
            <a:alphaModFix/>
          </a:blip>
          <a:srcRect l="520" r="9817" b="30521"/>
          <a:stretch/>
        </p:blipFill>
        <p:spPr>
          <a:xfrm>
            <a:off x="1477275" y="2506850"/>
            <a:ext cx="7050350" cy="2500175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77" name="Shape 377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Don't start from scratch!</a:t>
            </a:r>
            <a:endParaRPr/>
          </a:p>
        </p:txBody>
      </p:sp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534400" y="638545"/>
            <a:ext cx="7333200" cy="3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sz="1800"/>
              <a:t>Choose from one of the </a:t>
            </a:r>
            <a:r>
              <a:rPr lang="en-US" sz="1800" u="sng">
                <a:solidFill>
                  <a:schemeClr val="hlink"/>
                </a:solidFill>
                <a:hlinkClick r:id="rId5"/>
              </a:rPr>
              <a:t>App Starters</a:t>
            </a:r>
            <a:r>
              <a:rPr lang="en-US" sz="1800"/>
              <a:t> </a:t>
            </a:r>
            <a:endParaRPr sz="1800"/>
          </a:p>
          <a:p>
            <a:pPr marL="0" lvl="0" indent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1800"/>
              <a:t>Or generate a custom project using the </a:t>
            </a:r>
            <a:r>
              <a:rPr lang="en-US" sz="1800" u="sng">
                <a:solidFill>
                  <a:schemeClr val="hlink"/>
                </a:solidFill>
                <a:hlinkClick r:id="rId6"/>
              </a:rPr>
              <a:t>Data Flow Initializr</a:t>
            </a:r>
            <a:r>
              <a:rPr lang="en-US" sz="1800"/>
              <a:t>.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/>
        </p:nvSpPr>
        <p:spPr>
          <a:xfrm>
            <a:off x="1121825" y="3141450"/>
            <a:ext cx="2098500" cy="1247400"/>
          </a:xfrm>
          <a:prstGeom prst="rect">
            <a:avLst/>
          </a:prstGeom>
          <a:solidFill>
            <a:srgbClr val="FFC85F"/>
          </a:solidFill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Modernization</a:t>
            </a:r>
            <a:endParaRPr sz="18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endParaRPr sz="18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Replatforming</a:t>
            </a:r>
            <a:endParaRPr sz="18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Shape 384"/>
          <p:cNvSpPr txBox="1"/>
          <p:nvPr/>
        </p:nvSpPr>
        <p:spPr>
          <a:xfrm>
            <a:off x="3020300" y="2405150"/>
            <a:ext cx="2831400" cy="1247400"/>
          </a:xfrm>
          <a:prstGeom prst="rect">
            <a:avLst/>
          </a:prstGeom>
          <a:solidFill>
            <a:srgbClr val="FFC85F"/>
          </a:solidFill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Integration</a:t>
            </a:r>
            <a:endParaRPr sz="18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Messaging</a:t>
            </a:r>
            <a:endParaRPr sz="18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Batch, DBMS, files </a:t>
            </a:r>
            <a:endParaRPr sz="18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Shape 385"/>
          <p:cNvSpPr txBox="1"/>
          <p:nvPr/>
        </p:nvSpPr>
        <p:spPr>
          <a:xfrm>
            <a:off x="5166525" y="1284850"/>
            <a:ext cx="3036300" cy="1360500"/>
          </a:xfrm>
          <a:prstGeom prst="rect">
            <a:avLst/>
          </a:prstGeom>
          <a:solidFill>
            <a:srgbClr val="FFC85F"/>
          </a:solidFill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Next-Gen Data Workloads</a:t>
            </a:r>
            <a:endParaRPr sz="18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IoT, Machine Learning</a:t>
            </a:r>
            <a:endParaRPr sz="18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Event Stream Processing</a:t>
            </a:r>
            <a:endParaRPr sz="18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Shape 386"/>
          <p:cNvSpPr/>
          <p:nvPr/>
        </p:nvSpPr>
        <p:spPr>
          <a:xfrm rot="7582222" flipH="1">
            <a:off x="3378172" y="1185869"/>
            <a:ext cx="3385989" cy="469362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quadBezTo>
                  <a:pt x="20000" y="40000"/>
                  <a:pt x="82356" y="10821"/>
                </a:quadBezTo>
                <a:lnTo>
                  <a:pt x="80666" y="0"/>
                </a:lnTo>
                <a:lnTo>
                  <a:pt x="120000" y="14607"/>
                </a:lnTo>
                <a:lnTo>
                  <a:pt x="87103" y="41214"/>
                </a:lnTo>
                <a:lnTo>
                  <a:pt x="85413" y="30393"/>
                </a:lnTo>
                <a:quadBezTo>
                  <a:pt x="30000" y="40393"/>
                  <a:pt x="0" y="120000"/>
                </a:quadBezTo>
                <a:close/>
              </a:path>
            </a:pathLst>
          </a:custGeom>
          <a:gradFill>
            <a:gsLst>
              <a:gs pos="0">
                <a:srgbClr val="009B81"/>
              </a:gs>
              <a:gs pos="100000">
                <a:srgbClr val="A1E7D2"/>
              </a:gs>
            </a:gsLst>
            <a:lin ang="16200038" scaled="0"/>
          </a:gra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Shape 387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SCDF used for?</a:t>
            </a:r>
            <a:endParaRPr/>
          </a:p>
        </p:txBody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686800" y="824200"/>
            <a:ext cx="7333200" cy="3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sz="2000"/>
              <a:t>Progression of data-intensive use cases</a:t>
            </a:r>
            <a:endParaRPr sz="2000"/>
          </a:p>
          <a:p>
            <a:pPr marL="0" lv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sz="2000"/>
              <a:t>All sharing a common Spring Boot </a:t>
            </a:r>
            <a:endParaRPr sz="2000"/>
          </a:p>
          <a:p>
            <a:pPr marL="0" lvl="0" indent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2000"/>
              <a:t>Microservices architecture.</a:t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/>
        </p:nvSpPr>
        <p:spPr>
          <a:xfrm>
            <a:off x="625200" y="317500"/>
            <a:ext cx="38109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Replatforming</a:t>
            </a:r>
            <a:endParaRPr sz="25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94" name="Shape 394"/>
          <p:cNvGrpSpPr/>
          <p:nvPr/>
        </p:nvGrpSpPr>
        <p:grpSpPr>
          <a:xfrm>
            <a:off x="549635" y="782552"/>
            <a:ext cx="7349817" cy="1688200"/>
            <a:chOff x="625835" y="782552"/>
            <a:chExt cx="7349817" cy="1688200"/>
          </a:xfrm>
        </p:grpSpPr>
        <p:pic>
          <p:nvPicPr>
            <p:cNvPr id="395" name="Shape 39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25835" y="1036118"/>
              <a:ext cx="2282746" cy="11955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" name="Shape 396"/>
            <p:cNvSpPr/>
            <p:nvPr/>
          </p:nvSpPr>
          <p:spPr>
            <a:xfrm>
              <a:off x="2067557" y="1447628"/>
              <a:ext cx="692686" cy="678859"/>
            </a:xfrm>
            <a:prstGeom prst="rect">
              <a:avLst/>
            </a:prstGeom>
            <a:solidFill>
              <a:srgbClr val="2332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Shape 397"/>
            <p:cNvSpPr/>
            <p:nvPr/>
          </p:nvSpPr>
          <p:spPr>
            <a:xfrm rot="1083836">
              <a:off x="3423143" y="1388360"/>
              <a:ext cx="370715" cy="349624"/>
            </a:xfrm>
            <a:prstGeom prst="rect">
              <a:avLst/>
            </a:prstGeom>
            <a:solidFill>
              <a:srgbClr val="A5A5A5"/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00"/>
                <a:buFont typeface="Calibri"/>
                <a:buNone/>
              </a:pPr>
              <a:r>
                <a:rPr lang="en-US" sz="7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APP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8" name="Shape 39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822000" y="1377277"/>
              <a:ext cx="1177200" cy="78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9" name="Shape 399"/>
            <p:cNvSpPr/>
            <p:nvPr/>
          </p:nvSpPr>
          <p:spPr>
            <a:xfrm>
              <a:off x="2087530" y="1338236"/>
              <a:ext cx="370878" cy="349732"/>
            </a:xfrm>
            <a:prstGeom prst="rect">
              <a:avLst/>
            </a:prstGeom>
            <a:solidFill>
              <a:srgbClr val="A5A5A5"/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00"/>
                <a:buFont typeface="Calibri"/>
                <a:buNone/>
              </a:pPr>
              <a:r>
                <a:rPr lang="en-US" sz="7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APP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Shape 400"/>
            <p:cNvSpPr/>
            <p:nvPr/>
          </p:nvSpPr>
          <p:spPr>
            <a:xfrm>
              <a:off x="2087530" y="1737740"/>
              <a:ext cx="370878" cy="349732"/>
            </a:xfrm>
            <a:prstGeom prst="rect">
              <a:avLst/>
            </a:prstGeom>
            <a:solidFill>
              <a:srgbClr val="A5A5A5"/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00"/>
                <a:buFont typeface="Calibri"/>
                <a:buNone/>
              </a:pPr>
              <a:r>
                <a:rPr lang="en-US" sz="7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APP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Shape 401"/>
            <p:cNvSpPr/>
            <p:nvPr/>
          </p:nvSpPr>
          <p:spPr>
            <a:xfrm>
              <a:off x="3286552" y="1716397"/>
              <a:ext cx="370878" cy="349732"/>
            </a:xfrm>
            <a:prstGeom prst="rect">
              <a:avLst/>
            </a:prstGeom>
            <a:solidFill>
              <a:srgbClr val="A5A5A5"/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00"/>
                <a:buFont typeface="Calibri"/>
                <a:buNone/>
              </a:pPr>
              <a:r>
                <a:rPr lang="en-US" sz="7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APP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Shape 402"/>
            <p:cNvSpPr/>
            <p:nvPr/>
          </p:nvSpPr>
          <p:spPr>
            <a:xfrm rot="931178">
              <a:off x="3231656" y="1442033"/>
              <a:ext cx="370844" cy="349468"/>
            </a:xfrm>
            <a:prstGeom prst="rect">
              <a:avLst/>
            </a:prstGeom>
            <a:solidFill>
              <a:srgbClr val="A5A5A5"/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00"/>
                <a:buFont typeface="Calibri"/>
                <a:buNone/>
              </a:pPr>
              <a:r>
                <a:rPr lang="en-US" sz="7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APP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03" name="Shape 403"/>
            <p:cNvCxnSpPr/>
            <p:nvPr/>
          </p:nvCxnSpPr>
          <p:spPr>
            <a:xfrm rot="10800000">
              <a:off x="2992861" y="1965211"/>
              <a:ext cx="247795" cy="2440"/>
            </a:xfrm>
            <a:prstGeom prst="straightConnector1">
              <a:avLst/>
            </a:prstGeom>
            <a:noFill/>
            <a:ln w="9525" cap="flat" cmpd="sng">
              <a:solidFill>
                <a:srgbClr val="008673"/>
              </a:solidFill>
              <a:prstDash val="solid"/>
              <a:round/>
              <a:headEnd type="triangle" w="lg" len="lg"/>
              <a:tailEnd type="none" w="sm" len="sm"/>
            </a:ln>
          </p:spPr>
        </p:cxnSp>
        <p:cxnSp>
          <p:nvCxnSpPr>
            <p:cNvPr id="404" name="Shape 404"/>
            <p:cNvCxnSpPr/>
            <p:nvPr/>
          </p:nvCxnSpPr>
          <p:spPr>
            <a:xfrm rot="10800000">
              <a:off x="2856607" y="1508687"/>
              <a:ext cx="247795" cy="2440"/>
            </a:xfrm>
            <a:prstGeom prst="straightConnector1">
              <a:avLst/>
            </a:prstGeom>
            <a:noFill/>
            <a:ln w="9525" cap="flat" cmpd="sng">
              <a:solidFill>
                <a:srgbClr val="008673"/>
              </a:solidFill>
              <a:prstDash val="solid"/>
              <a:round/>
              <a:headEnd type="triangle" w="lg" len="lg"/>
              <a:tailEnd type="none" w="sm" len="sm"/>
            </a:ln>
          </p:spPr>
        </p:cxnSp>
        <p:cxnSp>
          <p:nvCxnSpPr>
            <p:cNvPr id="405" name="Shape 405"/>
            <p:cNvCxnSpPr/>
            <p:nvPr/>
          </p:nvCxnSpPr>
          <p:spPr>
            <a:xfrm rot="10800000">
              <a:off x="2823072" y="1816964"/>
              <a:ext cx="247795" cy="2440"/>
            </a:xfrm>
            <a:prstGeom prst="straightConnector1">
              <a:avLst/>
            </a:prstGeom>
            <a:noFill/>
            <a:ln w="9525" cap="flat" cmpd="sng">
              <a:solidFill>
                <a:srgbClr val="008673"/>
              </a:solidFill>
              <a:prstDash val="solid"/>
              <a:round/>
              <a:headEnd type="triangle" w="lg" len="lg"/>
              <a:tailEnd type="none" w="sm" len="sm"/>
            </a:ln>
          </p:spPr>
        </p:cxnSp>
        <p:sp>
          <p:nvSpPr>
            <p:cNvPr id="406" name="Shape 406"/>
            <p:cNvSpPr/>
            <p:nvPr/>
          </p:nvSpPr>
          <p:spPr>
            <a:xfrm>
              <a:off x="2514385" y="1338236"/>
              <a:ext cx="370878" cy="349732"/>
            </a:xfrm>
            <a:prstGeom prst="rect">
              <a:avLst/>
            </a:prstGeom>
            <a:solidFill>
              <a:srgbClr val="A5A5A5"/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00"/>
                <a:buFont typeface="Calibri"/>
                <a:buNone/>
              </a:pPr>
              <a:r>
                <a:rPr lang="en-US" sz="7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APP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Shape 407"/>
            <p:cNvSpPr/>
            <p:nvPr/>
          </p:nvSpPr>
          <p:spPr>
            <a:xfrm>
              <a:off x="2514385" y="1737740"/>
              <a:ext cx="370878" cy="349732"/>
            </a:xfrm>
            <a:prstGeom prst="rect">
              <a:avLst/>
            </a:prstGeom>
            <a:solidFill>
              <a:srgbClr val="A5A5A5"/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00"/>
                <a:buFont typeface="Calibri"/>
                <a:buNone/>
              </a:pPr>
              <a:r>
                <a:rPr lang="en-US" sz="7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APP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Shape 408"/>
            <p:cNvSpPr/>
            <p:nvPr/>
          </p:nvSpPr>
          <p:spPr>
            <a:xfrm>
              <a:off x="5343423" y="1206905"/>
              <a:ext cx="586682" cy="280599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50"/>
                <a:buFont typeface="Calibri"/>
                <a:buNone/>
              </a:pPr>
              <a:r>
                <a:rPr lang="en-US" sz="7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µService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Shape 409"/>
            <p:cNvSpPr/>
            <p:nvPr/>
          </p:nvSpPr>
          <p:spPr>
            <a:xfrm>
              <a:off x="5730612" y="1511128"/>
              <a:ext cx="586682" cy="280599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50"/>
                <a:buFont typeface="Calibri"/>
                <a:buNone/>
              </a:pPr>
              <a:r>
                <a:rPr lang="en-US" sz="7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µService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Shape 410"/>
            <p:cNvSpPr/>
            <p:nvPr/>
          </p:nvSpPr>
          <p:spPr>
            <a:xfrm>
              <a:off x="5088578" y="1681887"/>
              <a:ext cx="586682" cy="280599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50"/>
                <a:buFont typeface="Calibri"/>
                <a:buNone/>
              </a:pPr>
              <a:r>
                <a:rPr lang="en-US" sz="7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µService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11" name="Shape 411"/>
            <p:cNvCxnSpPr/>
            <p:nvPr/>
          </p:nvCxnSpPr>
          <p:spPr>
            <a:xfrm>
              <a:off x="6012340" y="1414031"/>
              <a:ext cx="330483" cy="0"/>
            </a:xfrm>
            <a:prstGeom prst="straightConnector1">
              <a:avLst/>
            </a:prstGeom>
            <a:noFill/>
            <a:ln w="9525" cap="flat" cmpd="sng">
              <a:solidFill>
                <a:srgbClr val="008673"/>
              </a:solidFill>
              <a:prstDash val="solid"/>
              <a:round/>
              <a:headEnd type="triangle" w="lg" len="lg"/>
              <a:tailEnd type="none" w="sm" len="sm"/>
            </a:ln>
          </p:spPr>
        </p:cxnSp>
        <p:cxnSp>
          <p:nvCxnSpPr>
            <p:cNvPr id="412" name="Shape 412"/>
            <p:cNvCxnSpPr/>
            <p:nvPr/>
          </p:nvCxnSpPr>
          <p:spPr>
            <a:xfrm>
              <a:off x="5827213" y="1912267"/>
              <a:ext cx="669642" cy="0"/>
            </a:xfrm>
            <a:prstGeom prst="straightConnector1">
              <a:avLst/>
            </a:prstGeom>
            <a:noFill/>
            <a:ln w="9525" cap="flat" cmpd="sng">
              <a:solidFill>
                <a:srgbClr val="008673"/>
              </a:solidFill>
              <a:prstDash val="solid"/>
              <a:round/>
              <a:headEnd type="triangle" w="lg" len="lg"/>
              <a:tailEnd type="none" w="sm" len="sm"/>
            </a:ln>
          </p:spPr>
        </p:cxnSp>
        <p:sp>
          <p:nvSpPr>
            <p:cNvPr id="413" name="Shape 413"/>
            <p:cNvSpPr/>
            <p:nvPr/>
          </p:nvSpPr>
          <p:spPr>
            <a:xfrm>
              <a:off x="6798492" y="1071787"/>
              <a:ext cx="1177160" cy="988196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Calibri"/>
                <a:buNone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SQL</a:t>
              </a:r>
              <a:br>
                <a:rPr lang="en-US" sz="2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2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EAI/ESB</a:t>
              </a: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14" name="Shape 414"/>
            <p:cNvCxnSpPr/>
            <p:nvPr/>
          </p:nvCxnSpPr>
          <p:spPr>
            <a:xfrm>
              <a:off x="6324113" y="1637591"/>
              <a:ext cx="330483" cy="0"/>
            </a:xfrm>
            <a:prstGeom prst="straightConnector1">
              <a:avLst/>
            </a:prstGeom>
            <a:noFill/>
            <a:ln w="9525" cap="flat" cmpd="sng">
              <a:solidFill>
                <a:srgbClr val="008673"/>
              </a:solidFill>
              <a:prstDash val="solid"/>
              <a:round/>
              <a:headEnd type="triangle" w="lg" len="lg"/>
              <a:tailEnd type="none" w="sm" len="sm"/>
            </a:ln>
          </p:spPr>
        </p:cxnSp>
        <p:sp>
          <p:nvSpPr>
            <p:cNvPr id="415" name="Shape 415"/>
            <p:cNvSpPr/>
            <p:nvPr/>
          </p:nvSpPr>
          <p:spPr>
            <a:xfrm rot="10800000" flipH="1">
              <a:off x="6722481" y="1009350"/>
              <a:ext cx="647411" cy="825530"/>
            </a:xfrm>
            <a:prstGeom prst="rtTriangle">
              <a:avLst/>
            </a:prstGeom>
            <a:solidFill>
              <a:srgbClr val="22313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16" name="Shape 41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7616874" flipH="1">
              <a:off x="6238484" y="990248"/>
              <a:ext cx="1155092" cy="12728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7" name="Shape 417"/>
          <p:cNvSpPr txBox="1"/>
          <p:nvPr/>
        </p:nvSpPr>
        <p:spPr>
          <a:xfrm>
            <a:off x="667775" y="2486725"/>
            <a:ext cx="3498900" cy="23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Move</a:t>
            </a:r>
            <a:r>
              <a:rPr lang="en-US" sz="1500" b="1" i="0" u="none" strike="noStrike" cap="non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b="0" i="0" u="none" strike="noStrike" cap="none">
                <a:latin typeface="Arial"/>
                <a:ea typeface="Arial"/>
                <a:cs typeface="Arial"/>
                <a:sym typeface="Arial"/>
              </a:rPr>
              <a:t>Java applications running integration workloads </a:t>
            </a:r>
            <a:endParaRPr sz="15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500" b="1">
                <a:solidFill>
                  <a:schemeClr val="lt2"/>
                </a:solidFill>
              </a:rPr>
              <a:t>From</a:t>
            </a:r>
            <a:r>
              <a:rPr lang="en-US" sz="1500" b="1" i="0" u="none" strike="noStrike" cap="non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b="0" i="0" u="none" strike="noStrike" cap="none">
                <a:latin typeface="Arial"/>
                <a:ea typeface="Arial"/>
                <a:cs typeface="Arial"/>
                <a:sym typeface="Arial"/>
              </a:rPr>
              <a:t>App servers on dedicated bare-metal hosts or VMs </a:t>
            </a:r>
            <a:endParaRPr sz="15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500" b="1">
                <a:solidFill>
                  <a:schemeClr val="lt2"/>
                </a:solidFill>
              </a:rPr>
              <a:t>To</a:t>
            </a:r>
            <a:r>
              <a:rPr lang="en-US" sz="1500" b="1" i="0" u="none" strike="noStrike" cap="non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b="0" i="0" u="none" strike="noStrike" cap="none">
                <a:latin typeface="Arial"/>
                <a:ea typeface="Arial"/>
                <a:cs typeface="Arial"/>
                <a:sym typeface="Arial"/>
              </a:rPr>
              <a:t>event-driven, or on-demand task oriented Java Microservices, deployed on a Cloud Native platform.</a:t>
            </a:r>
            <a:endParaRPr sz="15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Shape 418"/>
          <p:cNvSpPr txBox="1"/>
          <p:nvPr/>
        </p:nvSpPr>
        <p:spPr>
          <a:xfrm>
            <a:off x="4716250" y="317500"/>
            <a:ext cx="28326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Modernization </a:t>
            </a:r>
            <a:endParaRPr sz="25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9" name="Shape 419"/>
          <p:cNvSpPr txBox="1"/>
          <p:nvPr/>
        </p:nvSpPr>
        <p:spPr>
          <a:xfrm>
            <a:off x="4743050" y="2474156"/>
            <a:ext cx="3498900" cy="23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500" b="1">
                <a:solidFill>
                  <a:schemeClr val="lt2"/>
                </a:solidFill>
              </a:rPr>
              <a:t>Refactor</a:t>
            </a:r>
            <a:r>
              <a:rPr lang="en-US" sz="1500" b="1" i="0" u="none" strike="noStrike" cap="non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b="0" i="0" u="none" strike="noStrike" cap="none">
                <a:latin typeface="Arial"/>
                <a:ea typeface="Arial"/>
                <a:cs typeface="Arial"/>
                <a:sym typeface="Arial"/>
              </a:rPr>
              <a:t>Monolithic ETL workloads</a:t>
            </a:r>
            <a:br>
              <a:rPr lang="en-US" sz="1500" b="0" i="0" u="none" strike="noStrike" cap="none">
                <a:latin typeface="Arial"/>
                <a:ea typeface="Arial"/>
                <a:cs typeface="Arial"/>
                <a:sym typeface="Arial"/>
              </a:rPr>
            </a:br>
            <a:r>
              <a:rPr lang="en-US" sz="1500" b="1">
                <a:solidFill>
                  <a:schemeClr val="lt2"/>
                </a:solidFill>
              </a:rPr>
              <a:t>Migrate</a:t>
            </a:r>
            <a:r>
              <a:rPr lang="en-US" sz="1500" b="1" i="0" u="none" strike="noStrike" cap="non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b="0" i="0" u="none" strike="noStrike" cap="none">
                <a:latin typeface="Arial"/>
                <a:ea typeface="Arial"/>
                <a:cs typeface="Arial"/>
                <a:sym typeface="Arial"/>
              </a:rPr>
              <a:t>SQL stored procedures</a:t>
            </a:r>
            <a:br>
              <a:rPr lang="en-US" sz="1500" b="0" i="0" u="none" strike="noStrike" cap="none">
                <a:latin typeface="Arial"/>
                <a:ea typeface="Arial"/>
                <a:cs typeface="Arial"/>
                <a:sym typeface="Arial"/>
              </a:rPr>
            </a:br>
            <a:r>
              <a:rPr lang="en-US" sz="1500" b="1">
                <a:solidFill>
                  <a:schemeClr val="lt2"/>
                </a:solidFill>
              </a:rPr>
              <a:t>Rewrite</a:t>
            </a:r>
            <a:r>
              <a:rPr lang="en-US" sz="1500" b="1" i="0" u="none" strike="noStrike" cap="non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b="0" i="0" u="none" strike="noStrike" cap="none">
                <a:latin typeface="Arial"/>
                <a:ea typeface="Arial"/>
                <a:cs typeface="Arial"/>
                <a:sym typeface="Arial"/>
              </a:rPr>
              <a:t>Shell scripts</a:t>
            </a:r>
            <a:endParaRPr sz="15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500" b="1">
                <a:solidFill>
                  <a:schemeClr val="lt2"/>
                </a:solidFill>
              </a:rPr>
              <a:t>From</a:t>
            </a:r>
            <a:r>
              <a:rPr lang="en-US" sz="1500" b="1" i="0" u="none" strike="noStrike" cap="non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b="0" i="0" u="none" strike="noStrike" cap="none">
                <a:latin typeface="Arial"/>
                <a:ea typeface="Arial"/>
                <a:cs typeface="Arial"/>
                <a:sym typeface="Arial"/>
              </a:rPr>
              <a:t>EAI and ESB servers  </a:t>
            </a:r>
            <a:endParaRPr sz="15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500" b="1">
                <a:solidFill>
                  <a:schemeClr val="lt2"/>
                </a:solidFill>
              </a:rPr>
              <a:t>To</a:t>
            </a:r>
            <a:r>
              <a:rPr lang="en-US" sz="1500" b="1" i="0" u="none" strike="noStrike" cap="non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b="0" i="0" u="none" strike="noStrike" cap="none">
                <a:latin typeface="Arial"/>
                <a:ea typeface="Arial"/>
                <a:cs typeface="Arial"/>
                <a:sym typeface="Arial"/>
              </a:rPr>
              <a:t>Java Microservices, deployed on a Cloud Native platform.</a:t>
            </a:r>
            <a:endParaRPr sz="15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8056200" cy="3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sz="1800" b="1"/>
              <a:t>Spring Boot Microservices</a:t>
            </a:r>
            <a:endParaRPr sz="1800" b="1"/>
          </a:p>
          <a:p>
            <a: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Build production-ready Java apps</a:t>
            </a:r>
            <a:endParaRPr sz="1800"/>
          </a:p>
          <a:p>
            <a: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Choose from curated starters</a:t>
            </a:r>
            <a:endParaRPr sz="180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endParaRPr sz="180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sz="1800" b="1"/>
              <a:t>The Spring Ecosystem</a:t>
            </a:r>
            <a:endParaRPr sz="1800" b="1"/>
          </a:p>
          <a:p>
            <a: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Mature, actively maintained libraries</a:t>
            </a:r>
            <a:endParaRPr sz="1800"/>
          </a:p>
          <a:p>
            <a: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Trusted, helpful community</a:t>
            </a:r>
            <a:endParaRPr sz="180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endParaRPr sz="180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sz="1800" b="1"/>
              <a:t>Pivotal Cloud Foundry</a:t>
            </a:r>
            <a:endParaRPr sz="1800" b="1"/>
          </a:p>
          <a:p>
            <a: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Open source PaaS for DevOps &amp; Ci/CD</a:t>
            </a:r>
            <a:endParaRPr sz="1800"/>
          </a:p>
          <a:p>
            <a: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Heavy Lifting: Elastic scale, HA, Secure</a:t>
            </a:r>
            <a:endParaRPr sz="1800"/>
          </a:p>
          <a:p>
            <a: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For on-premise &amp; cross-cloud</a:t>
            </a:r>
            <a:endParaRPr sz="1800"/>
          </a:p>
        </p:txBody>
      </p:sp>
      <p:grpSp>
        <p:nvGrpSpPr>
          <p:cNvPr id="425" name="Shape 425"/>
          <p:cNvGrpSpPr/>
          <p:nvPr/>
        </p:nvGrpSpPr>
        <p:grpSpPr>
          <a:xfrm>
            <a:off x="4877450" y="956600"/>
            <a:ext cx="3978000" cy="3558300"/>
            <a:chOff x="4877450" y="651800"/>
            <a:chExt cx="3978000" cy="3558300"/>
          </a:xfrm>
        </p:grpSpPr>
        <p:sp>
          <p:nvSpPr>
            <p:cNvPr id="426" name="Shape 426"/>
            <p:cNvSpPr/>
            <p:nvPr/>
          </p:nvSpPr>
          <p:spPr>
            <a:xfrm>
              <a:off x="4877450" y="651800"/>
              <a:ext cx="3978000" cy="3558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27" name="Shape 42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114288" y="904825"/>
              <a:ext cx="3504325" cy="30522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47625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428" name="Shape 428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SCDF on PCF?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695</Words>
  <Application>Microsoft Macintosh PowerPoint</Application>
  <PresentationFormat>On-screen Show (16:9)</PresentationFormat>
  <Paragraphs>114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Proxima Nova</vt:lpstr>
      <vt:lpstr>Proxima Nova Semibold</vt:lpstr>
      <vt:lpstr>Pivotal Presentation Theme v1</vt:lpstr>
      <vt:lpstr>Pivotal Presentation Theme v1</vt:lpstr>
      <vt:lpstr>Spring Cloud Data Flow An Overview</vt:lpstr>
      <vt:lpstr>Spring Cloud Data Flow</vt:lpstr>
      <vt:lpstr>Trends</vt:lpstr>
      <vt:lpstr>Microservices are not just for REST &amp; Web apps</vt:lpstr>
      <vt:lpstr>What is Spring Cloud Data Flow?</vt:lpstr>
      <vt:lpstr>Don't start from scratch!</vt:lpstr>
      <vt:lpstr>What is SCDF used for?</vt:lpstr>
      <vt:lpstr>PowerPoint Presentation</vt:lpstr>
      <vt:lpstr>Why SCDF on PCF?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Cloud Data Flow An Overview</dc:title>
  <cp:lastModifiedBy>Sharath Sahadevan</cp:lastModifiedBy>
  <cp:revision>1</cp:revision>
  <dcterms:modified xsi:type="dcterms:W3CDTF">2018-06-18T18:40:38Z</dcterms:modified>
</cp:coreProperties>
</file>